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8" r:id="rId9"/>
    <p:sldId id="271" r:id="rId10"/>
    <p:sldId id="266" r:id="rId11"/>
    <p:sldId id="267" r:id="rId12"/>
    <p:sldId id="261" r:id="rId13"/>
    <p:sldId id="262" r:id="rId14"/>
    <p:sldId id="279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0" r:id="rId23"/>
    <p:sldId id="281" r:id="rId24"/>
    <p:sldId id="263" r:id="rId25"/>
    <p:sldId id="264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27C6B2-47E5-4DCC-AADF-B737F7ADAFA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FCD73A-1791-44D5-9309-F8D7C99035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956792"/>
          </a:xfrm>
        </p:spPr>
        <p:txBody>
          <a:bodyPr>
            <a:normAutofit fontScale="77500" lnSpcReduction="20000"/>
          </a:bodyPr>
          <a:lstStyle/>
          <a:p>
            <a:r>
              <a:rPr lang="el-GR" dirty="0" err="1" smtClean="0"/>
              <a:t>Σιγηνού</a:t>
            </a:r>
            <a:r>
              <a:rPr lang="el-GR" dirty="0" smtClean="0"/>
              <a:t> Παρασκευή </a:t>
            </a:r>
          </a:p>
          <a:p>
            <a:r>
              <a:rPr lang="el-GR" dirty="0" smtClean="0"/>
              <a:t>Α.Μ. 833</a:t>
            </a:r>
          </a:p>
          <a:p>
            <a:r>
              <a:rPr lang="el-GR" dirty="0" smtClean="0"/>
              <a:t>Χημεία </a:t>
            </a:r>
            <a:r>
              <a:rPr lang="el-GR" dirty="0" err="1" smtClean="0"/>
              <a:t>Μακροκυκλικών</a:t>
            </a:r>
            <a:r>
              <a:rPr lang="el-GR" dirty="0" smtClean="0"/>
              <a:t> Ενώσεων </a:t>
            </a:r>
            <a:endParaRPr lang="el-GR" dirty="0" smtClean="0"/>
          </a:p>
          <a:p>
            <a:r>
              <a:rPr lang="el-GR" dirty="0" smtClean="0"/>
              <a:t>Μάιος 2015</a:t>
            </a:r>
          </a:p>
          <a:p>
            <a:r>
              <a:rPr lang="el-GR" dirty="0" smtClean="0"/>
              <a:t>Τμήμα Χημείας</a:t>
            </a:r>
          </a:p>
          <a:p>
            <a:r>
              <a:rPr lang="el-GR" dirty="0" smtClean="0"/>
              <a:t>Πανεπιστήμιο </a:t>
            </a:r>
            <a:r>
              <a:rPr lang="el-GR" dirty="0" smtClean="0"/>
              <a:t>Κ</a:t>
            </a:r>
            <a:r>
              <a:rPr lang="el-GR" dirty="0" smtClean="0"/>
              <a:t>ρήτης </a:t>
            </a: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Dendrimer</a:t>
            </a:r>
            <a:r>
              <a:rPr lang="en-US" dirty="0" err="1" smtClean="0"/>
              <a:t>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Ι</a:t>
            </a:r>
            <a:r>
              <a:rPr lang="el-GR" dirty="0" smtClean="0"/>
              <a:t>διότητες και εφαρμογές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Σύνθεσης </a:t>
            </a:r>
            <a:endParaRPr lang="en-US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899592" y="5085184"/>
            <a:ext cx="7546032" cy="1584176"/>
          </a:xfrm>
        </p:spPr>
        <p:txBody>
          <a:bodyPr>
            <a:normAutofit fontScale="92500" lnSpcReduction="20000"/>
          </a:bodyPr>
          <a:lstStyle/>
          <a:p>
            <a:r>
              <a:rPr lang="en-US" sz="2400" u="sng" dirty="0" smtClean="0"/>
              <a:t>Convergent</a:t>
            </a:r>
            <a:endParaRPr lang="el-GR" sz="2400" u="sng" dirty="0" smtClean="0"/>
          </a:p>
          <a:p>
            <a:r>
              <a:rPr lang="el-GR" sz="2400" dirty="0" smtClean="0"/>
              <a:t>Η αντίδραση ξεκινά από το εξωτερικό επίπεδο προσθέτοντας ομάδες εσωτερικά. Απαιτείται συνεχής προστασία των εξωτερικών ομάδων για την αποφυγή παράπλευρων αντιδράσεων. </a:t>
            </a:r>
          </a:p>
          <a:p>
            <a:endParaRPr lang="el-GR" sz="2400" u="sng" dirty="0" smtClean="0"/>
          </a:p>
        </p:txBody>
      </p:sp>
      <p:pic>
        <p:nvPicPr>
          <p:cNvPr id="4" name="3 - Θέση περιεχομένου" descr="538_Convergent_synthes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59216" cy="3384376"/>
          </a:xfrm>
        </p:spPr>
      </p:pic>
      <p:sp>
        <p:nvSpPr>
          <p:cNvPr id="8" name="7 - Κουλούρα"/>
          <p:cNvSpPr/>
          <p:nvPr/>
        </p:nvSpPr>
        <p:spPr>
          <a:xfrm>
            <a:off x="7092280" y="3501008"/>
            <a:ext cx="1440160" cy="720080"/>
          </a:xfrm>
          <a:prstGeom prst="donut">
            <a:avLst>
              <a:gd name="adj" fmla="val 1047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Σύνθεσης </a:t>
            </a:r>
            <a:endParaRPr lang="en-US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5229200"/>
            <a:ext cx="7906072" cy="136815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Click method</a:t>
            </a:r>
            <a:endParaRPr lang="el-GR" sz="2400" u="sng" dirty="0" smtClean="0"/>
          </a:p>
          <a:p>
            <a:r>
              <a:rPr lang="el-GR" sz="2400" dirty="0" smtClean="0"/>
              <a:t>Μία αντίδραση </a:t>
            </a:r>
            <a:r>
              <a:rPr lang="en-US" sz="2400" dirty="0" smtClean="0"/>
              <a:t>Diels-Alder </a:t>
            </a:r>
            <a:r>
              <a:rPr lang="el-GR" sz="2400" dirty="0" smtClean="0"/>
              <a:t>ακολουθούμενη από μία</a:t>
            </a:r>
            <a:endParaRPr lang="en-US" sz="2400" dirty="0" smtClean="0"/>
          </a:p>
          <a:p>
            <a:r>
              <a:rPr lang="el-GR" sz="2400" dirty="0" smtClean="0"/>
              <a:t> </a:t>
            </a:r>
            <a:r>
              <a:rPr lang="en-US" sz="2400" dirty="0" err="1" smtClean="0"/>
              <a:t>thiol-yne</a:t>
            </a:r>
            <a:r>
              <a:rPr lang="en-US" sz="2400" dirty="0" smtClean="0"/>
              <a:t> </a:t>
            </a:r>
            <a:r>
              <a:rPr lang="el-GR" sz="2400" dirty="0" smtClean="0"/>
              <a:t>και τέλος μία </a:t>
            </a:r>
            <a:r>
              <a:rPr lang="en-US" sz="2400" dirty="0" err="1" smtClean="0"/>
              <a:t>azide-alkyne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3 - Θέση περιεχομένου" descr="743px-Dendrimer_DA_Mullen_1996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379296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</a:t>
            </a:r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89648" cy="4572000"/>
          </a:xfrm>
        </p:spPr>
        <p:txBody>
          <a:bodyPr/>
          <a:lstStyle/>
          <a:p>
            <a:r>
              <a:rPr lang="el-GR" dirty="0" smtClean="0"/>
              <a:t>Κρυσταλλικότητα </a:t>
            </a:r>
          </a:p>
          <a:p>
            <a:r>
              <a:rPr lang="el-GR" dirty="0" err="1" smtClean="0"/>
              <a:t>Χειρομορφία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Σχηματισμός 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  </a:t>
            </a:r>
            <a:r>
              <a:rPr lang="en-US" dirty="0" err="1" smtClean="0"/>
              <a:t>tecto</a:t>
            </a:r>
            <a:r>
              <a:rPr lang="en-US" dirty="0" smtClean="0"/>
              <a:t>-</a:t>
            </a:r>
            <a:r>
              <a:rPr lang="el-GR" dirty="0" smtClean="0"/>
              <a:t>δομών </a:t>
            </a:r>
          </a:p>
          <a:p>
            <a:r>
              <a:rPr lang="el-GR" dirty="0" smtClean="0"/>
              <a:t>Γενικότερα , οι ιδιότητες των μορίων εξαρτώνται από τις λειτουργικές ομάδες που βρίσκονται συνδεδεμένες στο εξωτερικό τους μέρος</a:t>
            </a:r>
            <a:endParaRPr lang="en-US" dirty="0"/>
          </a:p>
        </p:txBody>
      </p:sp>
      <p:pic>
        <p:nvPicPr>
          <p:cNvPr id="4100" name="Picture 4" descr="C:\Users\Evi\Desktop\dendrimer\te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556792"/>
            <a:ext cx="3667125" cy="306705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876256" y="472514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Tecto-dendrimer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Drug delivery</a:t>
            </a:r>
          </a:p>
          <a:p>
            <a:r>
              <a:rPr lang="en-US" dirty="0" smtClean="0"/>
              <a:t>Gene delivery</a:t>
            </a:r>
          </a:p>
          <a:p>
            <a:r>
              <a:rPr lang="el-GR" dirty="0" smtClean="0"/>
              <a:t>Αισθητήρες πρωτονίων ή </a:t>
            </a:r>
            <a:r>
              <a:rPr lang="en-US" dirty="0" smtClean="0"/>
              <a:t>pH</a:t>
            </a:r>
            <a:endParaRPr lang="el-GR" dirty="0" smtClean="0"/>
          </a:p>
          <a:p>
            <a:r>
              <a:rPr lang="el-GR" dirty="0" smtClean="0"/>
              <a:t>Υποκατάσταση αίματος ( με κέντρο που μιμείται αυτό της </a:t>
            </a:r>
            <a:r>
              <a:rPr lang="el-GR" dirty="0" err="1" smtClean="0"/>
              <a:t>αίμης</a:t>
            </a:r>
            <a:r>
              <a:rPr lang="el-GR" dirty="0" smtClean="0"/>
              <a:t> )</a:t>
            </a:r>
          </a:p>
          <a:p>
            <a:r>
              <a:rPr lang="el-GR" dirty="0" smtClean="0"/>
              <a:t>Παραγωγή </a:t>
            </a:r>
            <a:r>
              <a:rPr lang="el-GR" dirty="0" err="1" smtClean="0"/>
              <a:t>νανοσωματιδίων</a:t>
            </a:r>
            <a:r>
              <a:rPr lang="el-GR" dirty="0" smtClean="0"/>
              <a:t> μετάλλου </a:t>
            </a:r>
          </a:p>
          <a:p>
            <a:r>
              <a:rPr lang="el-GR" dirty="0" smtClean="0"/>
              <a:t>Χρήση ως καταλύτες στην οργανική χημεία</a:t>
            </a:r>
          </a:p>
          <a:p>
            <a:r>
              <a:rPr lang="el-GR" dirty="0" smtClean="0"/>
              <a:t>Ιδανικά μόρια για </a:t>
            </a:r>
            <a:r>
              <a:rPr lang="en-US" dirty="0" smtClean="0"/>
              <a:t>host-guest </a:t>
            </a:r>
            <a:r>
              <a:rPr lang="el-GR" dirty="0" smtClean="0"/>
              <a:t>χημεία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delivery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Πολλές θέσεις πρόσδεσης στην επιφάνεια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ταυτόχρονη πρόσδεση μορίων φαρμάκου και  κατευθυντήριας ομάδας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dirty="0" smtClean="0"/>
              <a:t>Μπορεί να εγκλωβίσει το υδρόφοβο φάρμακο στο εσωτερικό του     </a:t>
            </a:r>
          </a:p>
          <a:p>
            <a:pPr>
              <a:buNone/>
            </a:pPr>
            <a:r>
              <a:rPr lang="el-GR" dirty="0" smtClean="0"/>
              <a:t>  </a:t>
            </a:r>
            <a:endParaRPr lang="en-US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4139952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PAMAM Poly(</a:t>
            </a:r>
            <a:r>
              <a:rPr lang="en-US" dirty="0" err="1" smtClean="0"/>
              <a:t>amidoamine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3749040" cy="115212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Πιο διάσημο </a:t>
            </a:r>
          </a:p>
          <a:p>
            <a:r>
              <a:rPr lang="el-GR" dirty="0" smtClean="0"/>
              <a:t>Πιο εμπορικό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183718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Σφαιρικό </a:t>
            </a:r>
            <a:r>
              <a:rPr lang="en-US" dirty="0" smtClean="0"/>
              <a:t>tree-like </a:t>
            </a:r>
            <a:endParaRPr lang="el-GR" dirty="0" smtClean="0"/>
          </a:p>
          <a:p>
            <a:r>
              <a:rPr lang="el-GR" dirty="0" smtClean="0"/>
              <a:t>Πολλές επιφανειακές θέσεις </a:t>
            </a:r>
          </a:p>
          <a:p>
            <a:r>
              <a:rPr lang="el-GR" dirty="0" err="1" smtClean="0"/>
              <a:t>Βιοσυμβατότητα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5122" name="Picture 2" descr="C:\Users\Evi\Desktop\dendrimer\673968.fig.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44813"/>
            <a:ext cx="7776864" cy="365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AMAM_Divergent_Synthesis_Color-Cod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6192688"/>
          </a:xfrm>
        </p:spPr>
      </p:pic>
      <p:sp>
        <p:nvSpPr>
          <p:cNvPr id="5" name="4 - TextBox"/>
          <p:cNvSpPr txBox="1"/>
          <p:nvPr/>
        </p:nvSpPr>
        <p:spPr>
          <a:xfrm>
            <a:off x="539552" y="5373216"/>
            <a:ext cx="2281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Εκκινητές</a:t>
            </a:r>
            <a:r>
              <a:rPr lang="el-GR" dirty="0" smtClean="0"/>
              <a:t> αμμωνία </a:t>
            </a:r>
          </a:p>
          <a:p>
            <a:r>
              <a:rPr lang="el-GR" dirty="0" smtClean="0"/>
              <a:t>ή/και </a:t>
            </a:r>
            <a:r>
              <a:rPr lang="el-GR" dirty="0" err="1" smtClean="0"/>
              <a:t>αιθυλοδιαμίνη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416165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 delivery </a:t>
            </a:r>
            <a:r>
              <a:rPr lang="el-GR" dirty="0" smtClean="0"/>
              <a:t>λόγω της μειωμένης </a:t>
            </a:r>
            <a:r>
              <a:rPr lang="el-GR" dirty="0" err="1" smtClean="0"/>
              <a:t>κυτταροτοξικότητας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Μόριο </a:t>
            </a:r>
            <a:r>
              <a:rPr lang="el-GR" dirty="0" err="1" smtClean="0"/>
              <a:t>διαμόλυνσης</a:t>
            </a:r>
            <a:r>
              <a:rPr lang="el-GR" dirty="0" smtClean="0"/>
              <a:t> </a:t>
            </a:r>
            <a:r>
              <a:rPr lang="en-US" dirty="0" smtClean="0"/>
              <a:t>DNA </a:t>
            </a:r>
            <a:r>
              <a:rPr lang="el-GR" dirty="0" smtClean="0"/>
              <a:t>μέσω αλληλεπίδρασης φορτίου</a:t>
            </a:r>
          </a:p>
          <a:p>
            <a:r>
              <a:rPr lang="el-GR" dirty="0" smtClean="0"/>
              <a:t>Δρα ως βασικός καταλύτης στην οργανική χημεία λόγω των πολλών </a:t>
            </a:r>
            <a:r>
              <a:rPr lang="el-GR" dirty="0" err="1" smtClean="0"/>
              <a:t>άμινο</a:t>
            </a:r>
            <a:r>
              <a:rPr lang="el-GR" dirty="0" smtClean="0"/>
              <a:t>-ομάδων στο εξωτερικό περίβλημα</a:t>
            </a: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6146" name="Picture 2" descr="C:\Users\Evi\Desktop\dendrimer\PAMAM_DNA_Complex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248472" cy="580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971600" y="836712"/>
            <a:ext cx="3733800" cy="762000"/>
          </a:xfrm>
        </p:spPr>
        <p:txBody>
          <a:bodyPr/>
          <a:lstStyle/>
          <a:p>
            <a:r>
              <a:rPr lang="en-US" dirty="0" smtClean="0"/>
              <a:t>Liquid-</a:t>
            </a:r>
            <a:r>
              <a:rPr lang="en-US" dirty="0" err="1" smtClean="0"/>
              <a:t>ctrustalline</a:t>
            </a:r>
            <a:r>
              <a:rPr lang="en-US" dirty="0" smtClean="0"/>
              <a:t> </a:t>
            </a:r>
            <a:r>
              <a:rPr lang="en-US" dirty="0" err="1" smtClean="0"/>
              <a:t>dendrimers</a:t>
            </a:r>
            <a:endParaRPr lang="en-US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Tecto-dendrimers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1469132"/>
          </a:xfrm>
        </p:spPr>
        <p:txBody>
          <a:bodyPr/>
          <a:lstStyle/>
          <a:p>
            <a:r>
              <a:rPr lang="el-GR" dirty="0" smtClean="0"/>
              <a:t>Φωτοευαίσθητα μόρια μπορούν να δράσουν ως μοριακοί διακόπτες</a:t>
            </a:r>
            <a:endParaRPr lang="en-US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l-GR" dirty="0" smtClean="0"/>
              <a:t>Προτάθηκαν ως μόρια αναγνώρισης ασθενικών κυττάρων 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1187624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C:\Users\Evi\Desktop\dendrimer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352928" cy="4752528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6804248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1" name="Picture 3" descr="C:\Users\Evi\Desktop\dendrimer\tecto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519338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Chiral</a:t>
            </a:r>
            <a:r>
              <a:rPr lang="en-US" dirty="0" smtClean="0"/>
              <a:t> </a:t>
            </a:r>
            <a:r>
              <a:rPr lang="en-US" dirty="0" err="1" smtClean="0"/>
              <a:t>dendrimers</a:t>
            </a:r>
            <a:endParaRPr lang="en-US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860032" y="332656"/>
            <a:ext cx="3733800" cy="762000"/>
          </a:xfrm>
        </p:spPr>
        <p:txBody>
          <a:bodyPr/>
          <a:lstStyle/>
          <a:p>
            <a:r>
              <a:rPr lang="en-US" dirty="0" err="1" smtClean="0"/>
              <a:t>peptidedendrimers</a:t>
            </a:r>
            <a:endParaRPr lang="en-US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Χρησιμοποιούνται ως καταλύτες σε αντιδράσεις </a:t>
            </a:r>
            <a:r>
              <a:rPr lang="el-GR" dirty="0" err="1" smtClean="0"/>
              <a:t>χειρόμορφης</a:t>
            </a:r>
            <a:r>
              <a:rPr lang="el-GR" dirty="0" smtClean="0"/>
              <a:t> κατάλυσης</a:t>
            </a:r>
          </a:p>
          <a:p>
            <a:r>
              <a:rPr lang="el-GR" dirty="0" smtClean="0"/>
              <a:t>Αναγνώριση </a:t>
            </a:r>
            <a:r>
              <a:rPr lang="el-GR" dirty="0" err="1" smtClean="0"/>
              <a:t>χειρομορφων</a:t>
            </a:r>
            <a:r>
              <a:rPr lang="el-GR" dirty="0" smtClean="0"/>
              <a:t> μορίων 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4"/>
          </p:nvPr>
        </p:nvSpPr>
        <p:spPr>
          <a:xfrm>
            <a:off x="4788024" y="1196752"/>
            <a:ext cx="3733800" cy="38862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Βοηθούν στο μεταβολισμό του</a:t>
            </a:r>
            <a:r>
              <a:rPr lang="en-US" dirty="0" smtClean="0"/>
              <a:t> </a:t>
            </a:r>
            <a:r>
              <a:rPr lang="en-US" dirty="0" smtClean="0"/>
              <a:t>Ca(II)</a:t>
            </a:r>
            <a:endParaRPr lang="el-GR" dirty="0" smtClean="0"/>
          </a:p>
          <a:p>
            <a:r>
              <a:rPr lang="el-GR" dirty="0" smtClean="0"/>
              <a:t>Δρουν στο νευρικό κεντρικό σύστημα </a:t>
            </a:r>
          </a:p>
          <a:p>
            <a:r>
              <a:rPr lang="el-GR" dirty="0" smtClean="0"/>
              <a:t>Ενισχύουν την καταπολέμηση του άσθματος και των αλλεργιών </a:t>
            </a:r>
          </a:p>
          <a:p>
            <a:r>
              <a:rPr lang="el-GR" dirty="0" smtClean="0"/>
              <a:t>Δρουν ως  παράγοντες αντίθεσης στο </a:t>
            </a:r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Dendrimers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err="1" smtClean="0"/>
              <a:t>Μακρομόρια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Πολυμερή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l-GR" sz="2600" dirty="0" smtClean="0"/>
              <a:t>Γνωστά</a:t>
            </a:r>
            <a:r>
              <a:rPr lang="el-GR" sz="2800" dirty="0" smtClean="0"/>
              <a:t> </a:t>
            </a:r>
            <a:r>
              <a:rPr lang="el-GR" sz="2800" dirty="0" smtClean="0"/>
              <a:t>και ως </a:t>
            </a:r>
            <a:r>
              <a:rPr lang="en-US" sz="2800" dirty="0" err="1" smtClean="0"/>
              <a:t>arborols</a:t>
            </a:r>
            <a:r>
              <a:rPr lang="en-US" sz="2800" dirty="0" smtClean="0"/>
              <a:t> </a:t>
            </a:r>
            <a:r>
              <a:rPr lang="el-GR" sz="2800" dirty="0" smtClean="0"/>
              <a:t>ή </a:t>
            </a:r>
            <a:r>
              <a:rPr lang="en-US" sz="2800" dirty="0" smtClean="0"/>
              <a:t>cascade molecules</a:t>
            </a:r>
            <a:r>
              <a:rPr lang="el-G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Περιέχουν </a:t>
            </a:r>
            <a:r>
              <a:rPr lang="en-US" dirty="0" smtClean="0"/>
              <a:t>C, H, O, N, P, S </a:t>
            </a:r>
            <a:r>
              <a:rPr lang="el-GR" dirty="0" smtClean="0"/>
              <a:t>και έχουν τη δυνατότητα σύνδεσης με μέταλλα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Διαθέτουν πλήθος λειτουργικών ομάδων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Προσφέρουν πολλές εφαρμογές και υπόσχονται ακόμα περισσότερες</a:t>
            </a:r>
            <a:r>
              <a:rPr lang="el-GR" dirty="0" smtClean="0"/>
              <a:t> </a:t>
            </a:r>
            <a:endParaRPr lang="el-GR" dirty="0" smtClean="0"/>
          </a:p>
        </p:txBody>
      </p:sp>
      <p:pic>
        <p:nvPicPr>
          <p:cNvPr id="3079" name="Picture 7" descr="C:\Users\Evi\Desktop\dendrimer\Dendrimer_ChemEurJ_2002_3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18725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085184"/>
            <a:ext cx="7315200" cy="13681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Peptide</a:t>
            </a:r>
            <a:r>
              <a:rPr lang="el-GR" sz="1800" dirty="0" smtClean="0"/>
              <a:t> </a:t>
            </a:r>
            <a:r>
              <a:rPr lang="en-US" sz="1800" dirty="0" err="1" smtClean="0"/>
              <a:t>dendrimer</a:t>
            </a:r>
            <a:r>
              <a:rPr lang="en-US" sz="1800" dirty="0" smtClean="0"/>
              <a:t> </a:t>
            </a:r>
            <a:r>
              <a:rPr lang="el-GR" sz="2000" dirty="0" smtClean="0"/>
              <a:t>ικανό  </a:t>
            </a:r>
            <a:r>
              <a:rPr lang="el-GR" sz="2000" dirty="0" smtClean="0"/>
              <a:t>να συντονίσει το άτομο κοβαλτίου της βιταμίνης Β12, η </a:t>
            </a:r>
            <a:r>
              <a:rPr lang="el-GR" sz="2000" dirty="0" err="1" smtClean="0"/>
              <a:t>​​</a:t>
            </a:r>
            <a:r>
              <a:rPr lang="el-GR" sz="2000" dirty="0" smtClean="0"/>
              <a:t>οποία τους καθιστά δυνητικούς μεταφορείς Β12 για τη θεραπεία της κακοήθους </a:t>
            </a:r>
            <a:r>
              <a:rPr lang="el-GR" sz="2000" dirty="0" smtClean="0"/>
              <a:t>αναιμίας .</a:t>
            </a:r>
            <a:endParaRPr lang="en-US" sz="2000" dirty="0"/>
          </a:p>
        </p:txBody>
      </p:sp>
      <p:pic>
        <p:nvPicPr>
          <p:cNvPr id="7" name="6 - Θέση εικόνας" descr="movi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407" b="20407"/>
          <a:stretch>
            <a:fillRect/>
          </a:stretch>
        </p:blipFill>
        <p:spPr>
          <a:xfrm>
            <a:off x="68308" y="66675"/>
            <a:ext cx="9001873" cy="4586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733800" cy="762000"/>
          </a:xfrm>
        </p:spPr>
        <p:txBody>
          <a:bodyPr/>
          <a:lstStyle/>
          <a:p>
            <a:r>
              <a:rPr lang="en-US" dirty="0" err="1" smtClean="0"/>
              <a:t>Glycodendrimers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148064" y="188640"/>
            <a:ext cx="3733800" cy="1656184"/>
          </a:xfrm>
        </p:spPr>
        <p:txBody>
          <a:bodyPr/>
          <a:lstStyle/>
          <a:p>
            <a:r>
              <a:rPr lang="en-US" dirty="0" smtClean="0"/>
              <a:t>PAMAMOS</a:t>
            </a:r>
            <a:endParaRPr lang="el-GR" dirty="0" smtClean="0"/>
          </a:p>
          <a:p>
            <a:r>
              <a:rPr lang="en-US" sz="2000" b="0" dirty="0" smtClean="0">
                <a:solidFill>
                  <a:schemeClr val="tx1"/>
                </a:solidFill>
              </a:rPr>
              <a:t>PAMAN = </a:t>
            </a:r>
            <a:r>
              <a:rPr lang="el-GR" sz="2000" b="0" dirty="0" smtClean="0">
                <a:solidFill>
                  <a:schemeClr val="tx1"/>
                </a:solidFill>
              </a:rPr>
              <a:t>υδρόφιλο εσωτερικό</a:t>
            </a:r>
          </a:p>
          <a:p>
            <a:r>
              <a:rPr lang="en-US" sz="2000" b="0" dirty="0" err="1" smtClean="0">
                <a:solidFill>
                  <a:schemeClr val="tx1"/>
                </a:solidFill>
              </a:rPr>
              <a:t>Organosilicon</a:t>
            </a:r>
            <a:r>
              <a:rPr lang="en-US" sz="2000" b="0" dirty="0" smtClean="0">
                <a:solidFill>
                  <a:schemeClr val="tx1"/>
                </a:solidFill>
              </a:rPr>
              <a:t> (OS) = </a:t>
            </a:r>
            <a:r>
              <a:rPr lang="el-GR" sz="2000" b="0" dirty="0" smtClean="0">
                <a:solidFill>
                  <a:schemeClr val="tx1"/>
                </a:solidFill>
              </a:rPr>
              <a:t>υδρόφοβο περίβλημα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2" name="11 - Θέση περιεχομένου" descr="s3_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608512" cy="4176464"/>
          </a:xfrm>
        </p:spPr>
      </p:pic>
      <p:pic>
        <p:nvPicPr>
          <p:cNvPr id="10" name="9 - Θέση περιεχομένου" descr="b616472m-f8.gif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3240360" cy="3312368"/>
          </a:xfrm>
        </p:spPr>
      </p:pic>
      <p:sp>
        <p:nvSpPr>
          <p:cNvPr id="11" name="10 - TextBox"/>
          <p:cNvSpPr txBox="1"/>
          <p:nvPr/>
        </p:nvSpPr>
        <p:spPr>
          <a:xfrm>
            <a:off x="4283968" y="5373216"/>
            <a:ext cx="46748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Καταλύτες σε φωτοχημικές αντιδράσεις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Πρόδρομοι για </a:t>
            </a:r>
            <a:r>
              <a:rPr lang="en-US" sz="2000" dirty="0" smtClean="0"/>
              <a:t>honeycombs-like </a:t>
            </a:r>
            <a:endParaRPr lang="el-GR" sz="2000" dirty="0" smtClean="0"/>
          </a:p>
          <a:p>
            <a:r>
              <a:rPr lang="el-GR" sz="2000" dirty="0" smtClean="0"/>
              <a:t>συστήματα</a:t>
            </a:r>
          </a:p>
          <a:p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251520" y="52292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Glycodendrimer</a:t>
            </a:r>
            <a:r>
              <a:rPr lang="en-US" dirty="0" smtClean="0"/>
              <a:t>-collagen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Dendrimers</a:t>
            </a:r>
            <a:r>
              <a:rPr lang="en-US" dirty="0" smtClean="0"/>
              <a:t> </a:t>
            </a:r>
            <a:r>
              <a:rPr lang="el-GR" dirty="0" smtClean="0"/>
              <a:t>με μέταλλα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Στον πυρήνα</a:t>
            </a:r>
          </a:p>
          <a:p>
            <a:r>
              <a:rPr lang="el-GR" dirty="0" smtClean="0"/>
              <a:t>Σε επαναλαμβανόμενες μονάδες</a:t>
            </a:r>
          </a:p>
          <a:p>
            <a:r>
              <a:rPr lang="el-GR" dirty="0" smtClean="0"/>
              <a:t>Σε τερματική ομάδα 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827584" y="3933056"/>
            <a:ext cx="3749040" cy="2555776"/>
          </a:xfrm>
        </p:spPr>
        <p:txBody>
          <a:bodyPr>
            <a:normAutofit/>
          </a:bodyPr>
          <a:lstStyle/>
          <a:p>
            <a:r>
              <a:rPr lang="el-GR" dirty="0" smtClean="0"/>
              <a:t>Κατάλυση</a:t>
            </a:r>
          </a:p>
          <a:p>
            <a:r>
              <a:rPr lang="el-GR" dirty="0" smtClean="0"/>
              <a:t>Ως χημικοί αισθητήρες</a:t>
            </a:r>
          </a:p>
          <a:p>
            <a:r>
              <a:rPr lang="el-GR" dirty="0" smtClean="0"/>
              <a:t>Για μοριακή αναγνώριση (για ιόντα </a:t>
            </a:r>
            <a:r>
              <a:rPr lang="en-US" dirty="0" err="1" smtClean="0"/>
              <a:t>Cl</a:t>
            </a:r>
            <a:r>
              <a:rPr lang="en-US" dirty="0" smtClean="0"/>
              <a:t>, Br) 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8194" name="Picture 2" descr="C:\Users\Evi\Desktop\dendrimer\a08fi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781375" cy="4012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54-ferrocene_dendrim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392488" cy="3732098"/>
          </a:xfrm>
        </p:spPr>
      </p:pic>
      <p:pic>
        <p:nvPicPr>
          <p:cNvPr id="6" name="5 - Θέση περιεχομένου" descr="exoun sumplokopoii8ei m kuklode3trini b tetoiou tupou asumetra dendrimer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749675" cy="52189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Μεγάλη κατηγορία μορίων </a:t>
            </a:r>
          </a:p>
          <a:p>
            <a:r>
              <a:rPr lang="el-GR" dirty="0" smtClean="0"/>
              <a:t>Σχετικά δύσκολη σύνθεση</a:t>
            </a:r>
          </a:p>
          <a:p>
            <a:r>
              <a:rPr lang="el-GR" dirty="0" smtClean="0"/>
              <a:t>Πολλά υποσχόμενος κλάδος στη χημεία των φαρμάκων , εξαιτίας των πολλών θέσεων πρόσδεσης</a:t>
            </a:r>
          </a:p>
          <a:p>
            <a:r>
              <a:rPr lang="el-GR" dirty="0" smtClean="0"/>
              <a:t>Προσδοκίες για τη δημιουργία μορίων , τα οποία συμπεριφέρονται όπως οι πρωτεΐνες οξειδοαναγωγής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err="1" smtClean="0"/>
              <a:t>Pyus</a:t>
            </a:r>
            <a:r>
              <a:rPr lang="en-US" sz="2400" dirty="0" smtClean="0"/>
              <a:t> </a:t>
            </a:r>
            <a:r>
              <a:rPr lang="en-US" sz="2400" dirty="0" err="1" smtClean="0"/>
              <a:t>Dilipkumar</a:t>
            </a:r>
            <a:r>
              <a:rPr lang="en-US" sz="2400" dirty="0" smtClean="0"/>
              <a:t> </a:t>
            </a:r>
            <a:r>
              <a:rPr lang="en-US" sz="2400" dirty="0" err="1" smtClean="0"/>
              <a:t>Tatiya</a:t>
            </a:r>
            <a:r>
              <a:rPr lang="en-US" sz="2400" dirty="0" smtClean="0"/>
              <a:t> : Novel </a:t>
            </a:r>
            <a:r>
              <a:rPr lang="en-US" sz="2400" dirty="0" err="1" smtClean="0"/>
              <a:t>Polyurea</a:t>
            </a:r>
            <a:r>
              <a:rPr lang="en-US" sz="2400" dirty="0" smtClean="0"/>
              <a:t> Microcapsules Using </a:t>
            </a:r>
            <a:r>
              <a:rPr lang="en-US" sz="2400" dirty="0" err="1" smtClean="0"/>
              <a:t>Dendritic</a:t>
            </a:r>
            <a:r>
              <a:rPr lang="en-US" sz="2400" dirty="0" smtClean="0"/>
              <a:t> </a:t>
            </a:r>
            <a:r>
              <a:rPr lang="en-US" sz="2400" dirty="0" err="1" smtClean="0"/>
              <a:t>FunctionalMonomer</a:t>
            </a:r>
            <a:endParaRPr lang="en-US" sz="2400" dirty="0" smtClean="0"/>
          </a:p>
          <a:p>
            <a:r>
              <a:rPr lang="en-US" sz="2400" dirty="0" smtClean="0"/>
              <a:t>Mª </a:t>
            </a:r>
            <a:r>
              <a:rPr lang="en-US" sz="2400" dirty="0" err="1" smtClean="0"/>
              <a:t>Jesús</a:t>
            </a:r>
            <a:r>
              <a:rPr lang="en-US" sz="2400" dirty="0" smtClean="0"/>
              <a:t> </a:t>
            </a:r>
            <a:r>
              <a:rPr lang="en-US" sz="2400" dirty="0" err="1" smtClean="0"/>
              <a:t>Serramía</a:t>
            </a:r>
            <a:r>
              <a:rPr lang="en-US" sz="2400" dirty="0" smtClean="0"/>
              <a:t> : </a:t>
            </a:r>
            <a:r>
              <a:rPr lang="en-US" sz="2400" dirty="0" smtClean="0"/>
              <a:t>In vivo delivery of </a:t>
            </a:r>
            <a:r>
              <a:rPr lang="en-US" sz="2400" dirty="0" err="1" smtClean="0"/>
              <a:t>siRNA</a:t>
            </a:r>
            <a:r>
              <a:rPr lang="en-US" sz="2400" dirty="0" smtClean="0"/>
              <a:t> to the brain by </a:t>
            </a:r>
            <a:r>
              <a:rPr lang="en-US" sz="2400" dirty="0" err="1" smtClean="0"/>
              <a:t>carbosilane</a:t>
            </a:r>
            <a:r>
              <a:rPr lang="en-US" sz="2400" dirty="0" smtClean="0"/>
              <a:t> </a:t>
            </a:r>
            <a:r>
              <a:rPr lang="en-US" sz="2400" dirty="0" err="1" smtClean="0"/>
              <a:t>dendrimer</a:t>
            </a:r>
            <a:endParaRPr lang="en-US" sz="2400" dirty="0" smtClean="0"/>
          </a:p>
          <a:p>
            <a:r>
              <a:rPr lang="en-US" sz="2400" dirty="0" err="1" smtClean="0"/>
              <a:t>Sudeshna</a:t>
            </a:r>
            <a:r>
              <a:rPr lang="en-US" sz="2400" dirty="0" smtClean="0"/>
              <a:t> Chandra </a:t>
            </a:r>
            <a:r>
              <a:rPr lang="en-US" sz="2400" dirty="0" smtClean="0"/>
              <a:t>: </a:t>
            </a:r>
            <a:r>
              <a:rPr lang="en-US" sz="2400" dirty="0" err="1" smtClean="0"/>
              <a:t>Dendrimer</a:t>
            </a:r>
            <a:r>
              <a:rPr lang="en-US" sz="2400" dirty="0" smtClean="0"/>
              <a:t>-magnetic </a:t>
            </a:r>
            <a:r>
              <a:rPr lang="en-US" sz="2400" dirty="0" err="1" smtClean="0"/>
              <a:t>nanoparticles</a:t>
            </a:r>
            <a:r>
              <a:rPr lang="en-US" sz="2400" dirty="0" smtClean="0"/>
              <a:t> as multiple stimuli responsive and enzymatic drug delivery vehicle </a:t>
            </a:r>
            <a:endParaRPr lang="en-US" sz="2400" dirty="0" smtClean="0"/>
          </a:p>
          <a:p>
            <a:r>
              <a:rPr lang="en-US" sz="2400" dirty="0" smtClean="0"/>
              <a:t>K. </a:t>
            </a:r>
            <a:r>
              <a:rPr lang="en-US" sz="2400" dirty="0" smtClean="0"/>
              <a:t>Inoue : </a:t>
            </a:r>
            <a:r>
              <a:rPr lang="en-US" sz="2400" dirty="0" smtClean="0"/>
              <a:t>Functional </a:t>
            </a:r>
            <a:r>
              <a:rPr lang="en-US" sz="2400" dirty="0" err="1" smtClean="0"/>
              <a:t>dendrimers</a:t>
            </a:r>
            <a:r>
              <a:rPr lang="en-US" sz="2400" dirty="0" smtClean="0"/>
              <a:t>, </a:t>
            </a:r>
            <a:r>
              <a:rPr lang="en-US" sz="2400" dirty="0" err="1" smtClean="0"/>
              <a:t>hyperbranched</a:t>
            </a:r>
            <a:r>
              <a:rPr lang="en-US" sz="2400" dirty="0" smtClean="0"/>
              <a:t> and star </a:t>
            </a:r>
            <a:r>
              <a:rPr lang="en-US" sz="2400" dirty="0" smtClean="0"/>
              <a:t>polymers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Camilla Nilsson </a:t>
            </a:r>
            <a:r>
              <a:rPr lang="en-US" sz="2400" dirty="0" smtClean="0"/>
              <a:t>: </a:t>
            </a:r>
            <a:r>
              <a:rPr lang="en-US" sz="2400" dirty="0" err="1" smtClean="0"/>
              <a:t>Dendrimers</a:t>
            </a:r>
            <a:r>
              <a:rPr lang="en-US" sz="2400" dirty="0" smtClean="0"/>
              <a:t>: synthesis, characterization, and use in </a:t>
            </a:r>
            <a:r>
              <a:rPr lang="en-US" sz="2400" dirty="0" err="1" smtClean="0"/>
              <a:t>thiol-ene</a:t>
            </a:r>
            <a:r>
              <a:rPr lang="en-US" sz="2400" dirty="0" smtClean="0"/>
              <a:t> </a:t>
            </a:r>
            <a:r>
              <a:rPr lang="en-US" sz="2400" dirty="0" smtClean="0"/>
              <a:t>networks</a:t>
            </a:r>
          </a:p>
          <a:p>
            <a:r>
              <a:rPr lang="en-US" sz="2400" dirty="0" err="1" smtClean="0"/>
              <a:t>Sandeep</a:t>
            </a:r>
            <a:r>
              <a:rPr lang="en-US" sz="2400" dirty="0" smtClean="0"/>
              <a:t> Kumar </a:t>
            </a:r>
            <a:r>
              <a:rPr lang="en-US" sz="2400" dirty="0" err="1" smtClean="0"/>
              <a:t>Vashist</a:t>
            </a:r>
            <a:r>
              <a:rPr lang="en-US" sz="2400" dirty="0" smtClean="0"/>
              <a:t> : </a:t>
            </a:r>
            <a:r>
              <a:rPr lang="en-US" sz="2400" dirty="0" err="1" smtClean="0"/>
              <a:t>Dendrimers</a:t>
            </a:r>
            <a:r>
              <a:rPr lang="en-US" sz="2400" dirty="0" smtClean="0"/>
              <a:t>: Prospects for </a:t>
            </a:r>
            <a:r>
              <a:rPr lang="en-US" sz="2400" dirty="0" err="1" smtClean="0"/>
              <a:t>Bioanalytical</a:t>
            </a:r>
            <a:r>
              <a:rPr lang="en-US" sz="2400" dirty="0" smtClean="0"/>
              <a:t> </a:t>
            </a:r>
            <a:r>
              <a:rPr lang="en-US" sz="2400" dirty="0" smtClean="0"/>
              <a:t>Sciences</a:t>
            </a:r>
          </a:p>
          <a:p>
            <a:r>
              <a:rPr lang="en-US" sz="2400" dirty="0" smtClean="0"/>
              <a:t>Wikipedia</a:t>
            </a:r>
          </a:p>
          <a:p>
            <a:r>
              <a:rPr lang="en-US" sz="2400" dirty="0" err="1" smtClean="0"/>
              <a:t>Dendrimer</a:t>
            </a:r>
            <a:r>
              <a:rPr lang="en-US" sz="2400" dirty="0" smtClean="0"/>
              <a:t> web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Ευχαριστώ για το χρόνο σας 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484784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548680"/>
            <a:ext cx="59766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Ιστορία …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>
          <a:xfrm>
            <a:off x="323528" y="2564904"/>
            <a:ext cx="3024336" cy="3958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u="sng" dirty="0" smtClean="0"/>
              <a:t>Σύνθεση πολυμερών </a:t>
            </a:r>
            <a:endParaRPr lang="el-GR" b="1" u="sng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30s : </a:t>
            </a:r>
            <a:r>
              <a:rPr lang="el-GR" dirty="0" smtClean="0"/>
              <a:t>ευθύγραμμα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40s : </a:t>
            </a:r>
            <a:r>
              <a:rPr lang="el-GR" dirty="0" smtClean="0"/>
              <a:t>κυκλικά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60s : </a:t>
            </a:r>
            <a:r>
              <a:rPr lang="el-GR" dirty="0" smtClean="0"/>
              <a:t>διακλαδισμένα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1978 :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n-US" dirty="0" smtClean="0"/>
              <a:t>divergent</a:t>
            </a:r>
            <a:r>
              <a:rPr lang="el-GR" dirty="0" smtClean="0"/>
              <a:t> </a:t>
            </a:r>
            <a:r>
              <a:rPr lang="el-GR" dirty="0" err="1" smtClean="0"/>
              <a:t>δεδριμερών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1985 :</a:t>
            </a:r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σύνθεση      </a:t>
            </a:r>
            <a:r>
              <a:rPr lang="en-US" dirty="0" smtClean="0"/>
              <a:t>PAMAM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1990 :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n-US" dirty="0" smtClean="0"/>
              <a:t>convergent</a:t>
            </a:r>
            <a:r>
              <a:rPr lang="el-GR" dirty="0" smtClean="0"/>
              <a:t> </a:t>
            </a:r>
            <a:r>
              <a:rPr lang="el-GR" dirty="0" err="1" smtClean="0"/>
              <a:t>δεδριμερών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2010 : </a:t>
            </a:r>
            <a:r>
              <a:rPr lang="el-GR" dirty="0" smtClean="0"/>
              <a:t>πάνω από 10.000 άρθρα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Η μεγάλη ομάδα των </a:t>
            </a:r>
            <a:r>
              <a:rPr lang="en-US" dirty="0" err="1" smtClean="0"/>
              <a:t>dendrimers</a:t>
            </a:r>
            <a:r>
              <a:rPr lang="en-US" dirty="0" smtClean="0"/>
              <a:t> </a:t>
            </a:r>
            <a:r>
              <a:rPr lang="el-GR" dirty="0" smtClean="0"/>
              <a:t>χωρίζεται σε δύο κύριες κατηγορίες με βάση το μοριακό βάρος των ενώσεων 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α. μικρό μοριακό βάρος </a:t>
            </a:r>
            <a:r>
              <a:rPr lang="en-US" dirty="0" smtClean="0"/>
              <a:t>: </a:t>
            </a:r>
            <a:r>
              <a:rPr lang="en-US" dirty="0" err="1" smtClean="0"/>
              <a:t>dendrimer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</a:t>
            </a:r>
            <a:r>
              <a:rPr lang="en-US" dirty="0" err="1" smtClean="0"/>
              <a:t>dendron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l-GR" dirty="0" smtClean="0"/>
              <a:t>β. μεγάλο μοριακό βάρος </a:t>
            </a:r>
            <a:r>
              <a:rPr lang="en-US" dirty="0" smtClean="0"/>
              <a:t>: </a:t>
            </a:r>
            <a:r>
              <a:rPr lang="en-US" dirty="0" err="1" smtClean="0"/>
              <a:t>dendronized</a:t>
            </a:r>
            <a:r>
              <a:rPr lang="en-US" dirty="0" smtClean="0"/>
              <a:t> polymers</a:t>
            </a:r>
          </a:p>
          <a:p>
            <a:pPr>
              <a:buNone/>
            </a:pPr>
            <a:r>
              <a:rPr lang="el-GR" dirty="0" smtClean="0"/>
              <a:t>               </a:t>
            </a:r>
            <a:r>
              <a:rPr lang="el-GR" dirty="0" err="1" smtClean="0"/>
              <a:t>υπερδιακλαδισμένες</a:t>
            </a:r>
            <a:r>
              <a:rPr lang="el-GR" dirty="0" smtClean="0"/>
              <a:t> </a:t>
            </a:r>
            <a:r>
              <a:rPr lang="el-GR" dirty="0" err="1" smtClean="0"/>
              <a:t>πολυμερικές</a:t>
            </a:r>
            <a:r>
              <a:rPr lang="el-GR" dirty="0" smtClean="0"/>
              <a:t> βούρτσες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l-GR" dirty="0" smtClean="0"/>
              <a:t>Χαρακτηρίζονται με βάση τον αριθμό των επαναλαμβανόμενων κύκλων σύνθεσης τους ως </a:t>
            </a:r>
            <a:r>
              <a:rPr lang="en-US" dirty="0" smtClean="0"/>
              <a:t>GJ , </a:t>
            </a:r>
            <a:r>
              <a:rPr lang="el-GR" dirty="0" smtClean="0"/>
              <a:t>όπου </a:t>
            </a:r>
            <a:r>
              <a:rPr lang="en-US" dirty="0" smtClean="0"/>
              <a:t>J</a:t>
            </a:r>
            <a:r>
              <a:rPr lang="el-GR" dirty="0" smtClean="0"/>
              <a:t> = 0,1,2,.. Και </a:t>
            </a:r>
            <a:r>
              <a:rPr lang="en-US" dirty="0" smtClean="0"/>
              <a:t>G=generation </a:t>
            </a:r>
            <a:r>
              <a:rPr lang="el-GR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dirty="0" smtClean="0"/>
              <a:t>Από την ελληνική λέξη δένδρο</a:t>
            </a:r>
          </a:p>
          <a:p>
            <a:r>
              <a:rPr lang="el-GR" dirty="0" smtClean="0"/>
              <a:t>Μόρια συμμετρικά γύρω από τον πυρήνα</a:t>
            </a:r>
          </a:p>
          <a:p>
            <a:r>
              <a:rPr lang="en-US" dirty="0" smtClean="0"/>
              <a:t>3D</a:t>
            </a:r>
            <a:r>
              <a:rPr lang="el-GR" dirty="0" smtClean="0"/>
              <a:t> τοπολογία</a:t>
            </a:r>
          </a:p>
          <a:p>
            <a:r>
              <a:rPr lang="el-GR" dirty="0" smtClean="0"/>
              <a:t>Διακλαδισμένα</a:t>
            </a:r>
          </a:p>
          <a:p>
            <a:r>
              <a:rPr lang="el-GR" dirty="0" err="1" smtClean="0"/>
              <a:t>Μονοδιασκορπισμένα</a:t>
            </a:r>
            <a:endParaRPr lang="el-GR" dirty="0" smtClean="0"/>
          </a:p>
          <a:p>
            <a:r>
              <a:rPr lang="el-GR" dirty="0" smtClean="0"/>
              <a:t>Δομική τελειότητα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412555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1280px-Graph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5904656" cy="4104456"/>
          </a:xfrm>
        </p:spPr>
      </p:pic>
      <p:pic>
        <p:nvPicPr>
          <p:cNvPr id="12" name="11 - Θέση περιεχομένου" descr="Baozhongdenpol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2915816" y="4725144"/>
            <a:ext cx="5461992" cy="1505565"/>
          </a:xfrm>
        </p:spPr>
      </p:pic>
      <p:sp>
        <p:nvSpPr>
          <p:cNvPr id="14" name="13 - TextBox"/>
          <p:cNvSpPr txBox="1"/>
          <p:nvPr/>
        </p:nvSpPr>
        <p:spPr>
          <a:xfrm>
            <a:off x="1331640" y="5877272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Dendronized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Polymer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Τρόποι</a:t>
            </a:r>
            <a:r>
              <a:rPr lang="el-GR" sz="4000" b="1" dirty="0" smtClean="0"/>
              <a:t> </a:t>
            </a:r>
            <a:r>
              <a:rPr lang="el-GR" sz="4000" dirty="0" smtClean="0"/>
              <a:t>Σύνθεσης</a:t>
            </a:r>
            <a:r>
              <a:rPr lang="el-GR" sz="4000" b="1" dirty="0" smtClean="0"/>
              <a:t> </a:t>
            </a:r>
            <a:endParaRPr lang="en-US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2"/>
          </p:nvPr>
        </p:nvSpPr>
        <p:spPr>
          <a:xfrm>
            <a:off x="914400" y="4725144"/>
            <a:ext cx="7041976" cy="1370856"/>
          </a:xfrm>
        </p:spPr>
        <p:txBody>
          <a:bodyPr>
            <a:normAutofit fontScale="85000" lnSpcReduction="20000"/>
          </a:bodyPr>
          <a:lstStyle/>
          <a:p>
            <a:r>
              <a:rPr lang="en-US" sz="2800" u="sng" dirty="0" smtClean="0"/>
              <a:t>Divergent method</a:t>
            </a:r>
            <a:endParaRPr lang="el-GR" sz="2800" u="sng" dirty="0" smtClean="0"/>
          </a:p>
          <a:p>
            <a:r>
              <a:rPr lang="el-GR" sz="2800" dirty="0" smtClean="0"/>
              <a:t>Η αντίδραση ξεκινά από τον πυρήνα </a:t>
            </a:r>
            <a:r>
              <a:rPr lang="el-GR" sz="2800" dirty="0" err="1" smtClean="0"/>
              <a:t>εκκινητή</a:t>
            </a:r>
            <a:r>
              <a:rPr lang="el-GR" sz="2800" dirty="0" smtClean="0"/>
              <a:t>, ο οποίος διαθέτει λειτουργικές ομάδες ικανές να δράσουν ως ενεργές θέσεις  .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4 - Θέση εικόνας" descr="538_Divergent_synthes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219256" cy="2796001"/>
          </a:xfrm>
        </p:spPr>
      </p:pic>
      <p:sp>
        <p:nvSpPr>
          <p:cNvPr id="6" name="5 - Κουλούρα"/>
          <p:cNvSpPr/>
          <p:nvPr/>
        </p:nvSpPr>
        <p:spPr>
          <a:xfrm>
            <a:off x="323528" y="3645024"/>
            <a:ext cx="1440160" cy="864096"/>
          </a:xfrm>
          <a:prstGeom prst="donut">
            <a:avLst>
              <a:gd name="adj" fmla="val 1367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n-US" sz="3600" dirty="0" smtClean="0"/>
              <a:t>divergent</a:t>
            </a:r>
            <a:r>
              <a:rPr lang="en-US" dirty="0" smtClean="0"/>
              <a:t> </a:t>
            </a:r>
            <a:r>
              <a:rPr lang="el-GR" dirty="0" smtClean="0"/>
              <a:t>σύνθεση </a:t>
            </a:r>
            <a:r>
              <a:rPr lang="el-GR" dirty="0" err="1" smtClean="0"/>
              <a:t>δενδριμερούς</a:t>
            </a:r>
            <a:r>
              <a:rPr lang="el-GR" dirty="0" smtClean="0"/>
              <a:t> </a:t>
            </a:r>
            <a:r>
              <a:rPr lang="en-US" dirty="0" smtClean="0"/>
              <a:t>G2</a:t>
            </a:r>
            <a:endParaRPr lang="en-US" dirty="0"/>
          </a:p>
        </p:txBody>
      </p:sp>
      <p:pic>
        <p:nvPicPr>
          <p:cNvPr id="4" name="3 - Θέση περιεχομένου" descr="1st newkom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15371"/>
            <a:ext cx="7772400" cy="3436858"/>
          </a:xfrm>
        </p:spPr>
      </p:pic>
      <p:sp>
        <p:nvSpPr>
          <p:cNvPr id="5" name="4 - TextBox"/>
          <p:cNvSpPr txBox="1"/>
          <p:nvPr/>
        </p:nvSpPr>
        <p:spPr>
          <a:xfrm>
            <a:off x="5076056" y="5805264"/>
            <a:ext cx="32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Σύνθεση </a:t>
            </a:r>
            <a:r>
              <a:rPr lang="en-US" sz="2000" dirty="0" err="1" smtClean="0"/>
              <a:t>Newkome</a:t>
            </a:r>
            <a:r>
              <a:rPr lang="en-US" sz="2000" dirty="0" smtClean="0"/>
              <a:t> 1985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Divergent </a:t>
            </a:r>
            <a:r>
              <a:rPr lang="el-GR" dirty="0" smtClean="0"/>
              <a:t>σύνθεση </a:t>
            </a:r>
            <a:r>
              <a:rPr lang="el-GR" dirty="0" err="1" smtClean="0"/>
              <a:t>δενδριμερούς</a:t>
            </a:r>
            <a:r>
              <a:rPr lang="el-GR" dirty="0" smtClean="0"/>
              <a:t> </a:t>
            </a:r>
            <a:r>
              <a:rPr lang="en-US" dirty="0" smtClean="0"/>
              <a:t>G</a:t>
            </a:r>
            <a:r>
              <a:rPr lang="el-GR" dirty="0" smtClean="0"/>
              <a:t>7</a:t>
            </a:r>
            <a:endParaRPr lang="en-US" dirty="0"/>
          </a:p>
        </p:txBody>
      </p:sp>
      <p:pic>
        <p:nvPicPr>
          <p:cNvPr id="4" name="3 - Θέση περιεχομένου" descr="animate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47800"/>
            <a:ext cx="7632848" cy="5005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4386</TotalTime>
  <Words>630</Words>
  <Application>Microsoft Office PowerPoint</Application>
  <PresentationFormat>Προβολή στην οθόνη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Δικαιοσύνη</vt:lpstr>
      <vt:lpstr>Dendrimers Ιδιότητες και εφαρμογές </vt:lpstr>
      <vt:lpstr>Dendrimers </vt:lpstr>
      <vt:lpstr>Ιστορία …</vt:lpstr>
      <vt:lpstr>Κατηγορίες </vt:lpstr>
      <vt:lpstr>Χαρακτηριστικά </vt:lpstr>
      <vt:lpstr>Διαφάνεια 6</vt:lpstr>
      <vt:lpstr>Τρόποι Σύνθεσης </vt:lpstr>
      <vt:lpstr>1η divergent σύνθεση δενδριμερούς G2</vt:lpstr>
      <vt:lpstr>Divergent σύνθεση δενδριμερούς G7</vt:lpstr>
      <vt:lpstr>Τρόποι Σύνθεσης </vt:lpstr>
      <vt:lpstr>Τρόποι Σύνθεσης </vt:lpstr>
      <vt:lpstr>Ιδιότητες </vt:lpstr>
      <vt:lpstr>Εφαρμογές </vt:lpstr>
      <vt:lpstr>Drug delivery</vt:lpstr>
      <vt:lpstr>PAMAM Poly(amidoamine)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Dendrimers με μέταλλα</vt:lpstr>
      <vt:lpstr>Διαφάνεια 23</vt:lpstr>
      <vt:lpstr>Συμπεράσματα </vt:lpstr>
      <vt:lpstr>Βιβλιογραφία</vt:lpstr>
      <vt:lpstr>     Ευχαριστώ για το χρόνο σας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Evi</dc:creator>
  <cp:lastModifiedBy>Evi</cp:lastModifiedBy>
  <cp:revision>217</cp:revision>
  <dcterms:created xsi:type="dcterms:W3CDTF">2015-05-08T13:59:21Z</dcterms:created>
  <dcterms:modified xsi:type="dcterms:W3CDTF">2015-05-11T15:06:01Z</dcterms:modified>
</cp:coreProperties>
</file>